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fr-FR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4637"/>
  </p:normalViewPr>
  <p:slideViewPr>
    <p:cSldViewPr snapToGrid="0" snapToObjects="1" showGuides="1">
      <p:cViewPr varScale="1">
        <p:scale>
          <a:sx n="67" d="100"/>
          <a:sy n="67" d="100"/>
        </p:scale>
        <p:origin x="904" y="20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98A4E-8811-3143-8BB5-24BC4E7F65B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D15C1-7CD5-E64E-8899-74564CFF04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12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A1F5-091F-424A-A831-2D55FCD60492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8353-53F3-914E-BB9F-BD42905E0C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04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54650" y="744705"/>
            <a:ext cx="450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264454" y="213518"/>
            <a:ext cx="450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72"/>
          <p:cNvSpPr txBox="1"/>
          <p:nvPr/>
        </p:nvSpPr>
        <p:spPr>
          <a:xfrm>
            <a:off x="1797854" y="256461"/>
            <a:ext cx="4793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90BDCD"/>
                </a:solidFill>
                <a:latin typeface="Century Gothic" charset="0"/>
                <a:ea typeface="Century Gothic" charset="0"/>
                <a:cs typeface="Century Gothic" charset="0"/>
              </a:rPr>
              <a:t>AMÉLIORER EN CONTINU</a:t>
            </a:r>
            <a:endParaRPr lang="en-US" sz="2000" b="1" dirty="0">
              <a:solidFill>
                <a:srgbClr val="90BDCD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7" name="Picture 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45" y="236009"/>
            <a:ext cx="829913" cy="350995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>
            <a:off x="746901" y="1485900"/>
            <a:ext cx="1805799" cy="180579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0BD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067401" y="1485900"/>
            <a:ext cx="1805799" cy="180579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0BD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387901" y="1485900"/>
            <a:ext cx="1805799" cy="180579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0BD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708401" y="1485900"/>
            <a:ext cx="1805799" cy="180579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0BD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10028901" y="1485900"/>
            <a:ext cx="1805799" cy="180579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0BD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46901" y="3422650"/>
            <a:ext cx="11616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90BDCD"/>
                </a:solidFill>
                <a:latin typeface="Century Gothic" charset="0"/>
                <a:ea typeface="Century Gothic" charset="0"/>
                <a:cs typeface="Century Gothic" charset="0"/>
              </a:rPr>
              <a:t>1.</a:t>
            </a:r>
            <a:r>
              <a:rPr lang="fr-FR" sz="1600" dirty="0" smtClean="0">
                <a:latin typeface="Century Gothic" charset="0"/>
                <a:ea typeface="Century Gothic" charset="0"/>
                <a:cs typeface="Century Gothic" charset="0"/>
              </a:rPr>
              <a:t> Définissez collectivement les principaux indicateurs qui vont vous permettre de définir les points à évaluer pour mettre en place un système d’amélioration continue.</a:t>
            </a:r>
            <a:endParaRPr lang="fr-FR" sz="1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1969477" y="7180385"/>
            <a:ext cx="10199077" cy="70338"/>
          </a:xfrm>
          <a:prstGeom prst="straightConnector1">
            <a:avLst/>
          </a:prstGeom>
          <a:ln w="889000">
            <a:solidFill>
              <a:schemeClr val="bg1">
                <a:lumMod val="95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31945" y="1219200"/>
            <a:ext cx="12071070" cy="3302000"/>
          </a:xfrm>
          <a:prstGeom prst="rect">
            <a:avLst/>
          </a:prstGeom>
          <a:noFill/>
          <a:ln>
            <a:solidFill>
              <a:srgbClr val="90BD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746901" y="4573427"/>
            <a:ext cx="116165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90BDCD"/>
                </a:solidFill>
                <a:latin typeface="Century Gothic" charset="0"/>
                <a:ea typeface="Century Gothic" charset="0"/>
                <a:cs typeface="Century Gothic" charset="0"/>
              </a:rPr>
              <a:t>2.</a:t>
            </a:r>
            <a:r>
              <a:rPr lang="fr-FR" sz="1600" dirty="0" smtClean="0">
                <a:latin typeface="Century Gothic" charset="0"/>
                <a:ea typeface="Century Gothic" charset="0"/>
                <a:cs typeface="Century Gothic" charset="0"/>
              </a:rPr>
              <a:t> Définissez précisément les dates auxquelles vous devrez mesurer ces indicateurs. </a:t>
            </a:r>
          </a:p>
          <a:p>
            <a:r>
              <a:rPr lang="fr-FR" sz="3200" b="1" dirty="0" smtClean="0">
                <a:solidFill>
                  <a:srgbClr val="90BDCD"/>
                </a:solidFill>
                <a:latin typeface="Century Gothic" charset="0"/>
                <a:ea typeface="Century Gothic" charset="0"/>
                <a:cs typeface="Century Gothic" charset="0"/>
              </a:rPr>
              <a:t>3.</a:t>
            </a:r>
            <a:r>
              <a:rPr lang="fr-FR" sz="1600" dirty="0" smtClean="0">
                <a:latin typeface="Century Gothic" charset="0"/>
                <a:ea typeface="Century Gothic" charset="0"/>
                <a:cs typeface="Century Gothic" charset="0"/>
              </a:rPr>
              <a:t> Identifiez les problématiques principales qui se posent puis définissez les actions correctives à mettre en place.</a:t>
            </a:r>
            <a:endParaRPr lang="fr-FR" sz="1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555175" y="143651"/>
            <a:ext cx="5613380" cy="919453"/>
          </a:xfrm>
          <a:custGeom>
            <a:avLst/>
            <a:gdLst>
              <a:gd name="connsiteX0" fmla="*/ 0 w 5613380"/>
              <a:gd name="connsiteY0" fmla="*/ 0 h 830997"/>
              <a:gd name="connsiteX1" fmla="*/ 5613380 w 5613380"/>
              <a:gd name="connsiteY1" fmla="*/ 0 h 830997"/>
              <a:gd name="connsiteX2" fmla="*/ 5613380 w 5613380"/>
              <a:gd name="connsiteY2" fmla="*/ 830997 h 830997"/>
              <a:gd name="connsiteX3" fmla="*/ 0 w 5613380"/>
              <a:gd name="connsiteY3" fmla="*/ 830997 h 830997"/>
              <a:gd name="connsiteX4" fmla="*/ 0 w 5613380"/>
              <a:gd name="connsiteY4" fmla="*/ 0 h 830997"/>
              <a:gd name="connsiteX0" fmla="*/ 0 w 5613380"/>
              <a:gd name="connsiteY0" fmla="*/ 0 h 830997"/>
              <a:gd name="connsiteX1" fmla="*/ 5613380 w 5613380"/>
              <a:gd name="connsiteY1" fmla="*/ 0 h 830997"/>
              <a:gd name="connsiteX2" fmla="*/ 5407192 w 5613380"/>
              <a:gd name="connsiteY2" fmla="*/ 759279 h 830997"/>
              <a:gd name="connsiteX3" fmla="*/ 0 w 5613380"/>
              <a:gd name="connsiteY3" fmla="*/ 830997 h 830997"/>
              <a:gd name="connsiteX4" fmla="*/ 0 w 5613380"/>
              <a:gd name="connsiteY4" fmla="*/ 0 h 830997"/>
              <a:gd name="connsiteX0" fmla="*/ 0 w 5613380"/>
              <a:gd name="connsiteY0" fmla="*/ 0 h 830997"/>
              <a:gd name="connsiteX1" fmla="*/ 5613380 w 5613380"/>
              <a:gd name="connsiteY1" fmla="*/ 0 h 830997"/>
              <a:gd name="connsiteX2" fmla="*/ 5407192 w 5613380"/>
              <a:gd name="connsiteY2" fmla="*/ 759279 h 830997"/>
              <a:gd name="connsiteX3" fmla="*/ 0 w 5613380"/>
              <a:gd name="connsiteY3" fmla="*/ 830997 h 830997"/>
              <a:gd name="connsiteX4" fmla="*/ 0 w 5613380"/>
              <a:gd name="connsiteY4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13380" h="830997">
                <a:moveTo>
                  <a:pt x="0" y="0"/>
                </a:moveTo>
                <a:lnTo>
                  <a:pt x="5613380" y="0"/>
                </a:lnTo>
                <a:lnTo>
                  <a:pt x="5407192" y="759279"/>
                </a:lnTo>
                <a:cubicBezTo>
                  <a:pt x="3631690" y="819044"/>
                  <a:pt x="1802397" y="807091"/>
                  <a:pt x="0" y="83099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600" dirty="0" smtClean="0">
                <a:latin typeface="Century Gothic" charset="0"/>
                <a:ea typeface="Century Gothic" charset="0"/>
                <a:cs typeface="Century Gothic" charset="0"/>
              </a:rPr>
              <a:t>Principaux indicateurs qui vont vous permettre de définir les points à évaluer pour mettre en place un système </a:t>
            </a:r>
            <a:r>
              <a:rPr lang="fr-FR" sz="1600" smtClean="0">
                <a:latin typeface="Century Gothic" charset="0"/>
                <a:ea typeface="Century Gothic" charset="0"/>
                <a:cs typeface="Century Gothic" charset="0"/>
              </a:rPr>
              <a:t>d’amélioration continue</a:t>
            </a:r>
            <a:endParaRPr lang="fr-FR" sz="1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>
            <a:off x="1594654" y="6277485"/>
            <a:ext cx="0" cy="1805799"/>
          </a:xfrm>
          <a:prstGeom prst="line">
            <a:avLst/>
          </a:prstGeom>
          <a:ln>
            <a:solidFill>
              <a:srgbClr val="90BD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906054" y="6277485"/>
            <a:ext cx="0" cy="1805799"/>
          </a:xfrm>
          <a:prstGeom prst="line">
            <a:avLst/>
          </a:prstGeom>
          <a:ln>
            <a:solidFill>
              <a:srgbClr val="90BD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166654" y="6277485"/>
            <a:ext cx="0" cy="1805799"/>
          </a:xfrm>
          <a:prstGeom prst="line">
            <a:avLst/>
          </a:prstGeom>
          <a:ln>
            <a:solidFill>
              <a:srgbClr val="90BD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8554254" y="6277485"/>
            <a:ext cx="0" cy="1805799"/>
          </a:xfrm>
          <a:prstGeom prst="line">
            <a:avLst/>
          </a:prstGeom>
          <a:ln>
            <a:solidFill>
              <a:srgbClr val="90BD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10941854" y="6277485"/>
            <a:ext cx="0" cy="1805799"/>
          </a:xfrm>
          <a:prstGeom prst="line">
            <a:avLst/>
          </a:prstGeom>
          <a:ln>
            <a:solidFill>
              <a:srgbClr val="90BD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740901" y="8570685"/>
            <a:ext cx="11616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90BDCD"/>
                </a:solidFill>
                <a:latin typeface="Century Gothic" charset="0"/>
                <a:ea typeface="Century Gothic" charset="0"/>
                <a:cs typeface="Century Gothic" charset="0"/>
              </a:rPr>
              <a:t>4</a:t>
            </a:r>
            <a:r>
              <a:rPr lang="fr-FR" sz="3200" b="1" dirty="0" smtClean="0">
                <a:solidFill>
                  <a:srgbClr val="90BDCD"/>
                </a:solidFill>
                <a:latin typeface="Century Gothic" charset="0"/>
                <a:ea typeface="Century Gothic" charset="0"/>
                <a:cs typeface="Century Gothic" charset="0"/>
              </a:rPr>
              <a:t>.</a:t>
            </a:r>
            <a:r>
              <a:rPr lang="fr-FR" sz="1600" dirty="0" smtClean="0">
                <a:latin typeface="Century Gothic" charset="0"/>
                <a:ea typeface="Century Gothic" charset="0"/>
                <a:cs typeface="Century Gothic" charset="0"/>
              </a:rPr>
              <a:t> Recommencez le dispositif autant de fois que nécessaire. À cette occasion, révisez la pertinence de vos indicateurs. Modifiez les par exemple en fonction de l’évolution de vos objectifs stratégiques.</a:t>
            </a:r>
            <a:endParaRPr lang="fr-FR" sz="1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6000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116</Words>
  <Application>Microsoft Macintosh PowerPoint</Application>
  <PresentationFormat>Format A3 (297x420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Century Gothic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Baptiste N'tsama</dc:creator>
  <cp:lastModifiedBy>Baptiste N'tsama</cp:lastModifiedBy>
  <cp:revision>1</cp:revision>
  <dcterms:created xsi:type="dcterms:W3CDTF">2017-11-15T17:19:15Z</dcterms:created>
  <dcterms:modified xsi:type="dcterms:W3CDTF">2017-11-15T21:27:12Z</dcterms:modified>
</cp:coreProperties>
</file>